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9" r:id="rId5"/>
    <p:sldId id="260" r:id="rId6"/>
    <p:sldId id="261" r:id="rId7"/>
    <p:sldId id="262" r:id="rId8"/>
    <p:sldId id="271" r:id="rId9"/>
    <p:sldId id="264" r:id="rId10"/>
    <p:sldId id="265" r:id="rId11"/>
    <p:sldId id="272" r:id="rId12"/>
    <p:sldId id="266" r:id="rId13"/>
    <p:sldId id="267" r:id="rId14"/>
    <p:sldId id="268" r:id="rId15"/>
    <p:sldId id="270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392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6DF28-36FE-EF44-BAC2-BBDE193A2465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64BF1-3BE7-1F4D-8076-54D3957C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Stabilizing</a:t>
            </a:r>
            <a:r>
              <a:rPr lang="en-US" baseline="0" dirty="0" smtClean="0"/>
              <a:t> selection, stronger on leaf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6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Accounting for phylogeny with </a:t>
            </a:r>
            <a:r>
              <a:rPr lang="en-US" dirty="0" err="1" smtClean="0"/>
              <a:t>phyloglm</a:t>
            </a:r>
            <a:r>
              <a:rPr lang="en-US" dirty="0" smtClean="0"/>
              <a:t>: Ives and Garland 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2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Pollination </a:t>
            </a:r>
            <a:r>
              <a:rPr lang="en-US" dirty="0" err="1" smtClean="0"/>
              <a:t>syndrom</a:t>
            </a:r>
            <a:r>
              <a:rPr lang="en-US" dirty="0" smtClean="0"/>
              <a:t>, shade tolerance, fruiting</a:t>
            </a:r>
            <a:r>
              <a:rPr lang="en-US" baseline="0" dirty="0" smtClean="0"/>
              <a:t> time, flowering time, height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5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Centered by </a:t>
            </a:r>
            <a:r>
              <a:rPr lang="en-US" dirty="0" err="1" smtClean="0"/>
              <a:t>deviding</a:t>
            </a:r>
            <a:r>
              <a:rPr lang="en-US" dirty="0" smtClean="0"/>
              <a:t> by the column mean.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9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flowering and leafing </a:t>
            </a:r>
            <a:r>
              <a:rPr lang="en-US" dirty="0" err="1" smtClean="0"/>
              <a:t>phenologies</a:t>
            </a:r>
            <a:r>
              <a:rPr lang="en-US" dirty="0" smtClean="0"/>
              <a:t> exhibit similar sensitive to the same environmental cues? If not, we’d expect to see changes to the the interphase duration or </a:t>
            </a:r>
            <a:r>
              <a:rPr lang="en-US" dirty="0" err="1" smtClean="0"/>
              <a:t>phenological</a:t>
            </a:r>
            <a:r>
              <a:rPr lang="en-US" dirty="0" smtClean="0"/>
              <a:t> sequence under different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5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Push a lab meeting? Do it at HF?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9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0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8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0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9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6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6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8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7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5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06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909" b="12820"/>
          <a:stretch/>
        </p:blipFill>
        <p:spPr>
          <a:xfrm>
            <a:off x="0" y="0"/>
            <a:ext cx="9144000" cy="698914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89179"/>
            <a:ext cx="7772400" cy="2194983"/>
          </a:xfrm>
          <a:solidFill>
            <a:srgbClr val="FFFFFF">
              <a:alpha val="55000"/>
            </a:srgbClr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sz="6000" b="1" dirty="0" err="1" smtClean="0"/>
              <a:t>Hysteranthy</a:t>
            </a:r>
            <a:r>
              <a:rPr lang="en-US" sz="6000" b="1" dirty="0" smtClean="0"/>
              <a:t> </a:t>
            </a:r>
            <a:r>
              <a:rPr lang="en-US" sz="6000" b="1" dirty="0" smtClean="0"/>
              <a:t>Hysteria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2700" dirty="0" smtClean="0"/>
              <a:t>Dan Buonaiuto, September 26,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3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246"/>
            <a:ext cx="8229600" cy="1143000"/>
          </a:xfrm>
        </p:spPr>
        <p:txBody>
          <a:bodyPr/>
          <a:lstStyle/>
          <a:p>
            <a:r>
              <a:rPr lang="en-US" dirty="0" smtClean="0"/>
              <a:t>Model validation, inference space</a:t>
            </a:r>
            <a:endParaRPr lang="en-US" dirty="0"/>
          </a:p>
        </p:txBody>
      </p:sp>
      <p:pic>
        <p:nvPicPr>
          <p:cNvPr id="4" name="Content Placeholder 3" descr="VIne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8" r="-87"/>
          <a:stretch/>
        </p:blipFill>
        <p:spPr>
          <a:xfrm>
            <a:off x="6595192" y="2725211"/>
            <a:ext cx="1803747" cy="2425700"/>
          </a:xfr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55337" y="1642535"/>
            <a:ext cx="2438400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USFS </a:t>
            </a:r>
            <a:r>
              <a:rPr lang="en-US" dirty="0" err="1" smtClean="0"/>
              <a:t>Silvics</a:t>
            </a:r>
            <a:r>
              <a:rPr lang="en-US" dirty="0" smtClean="0"/>
              <a:t> Manual: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N~50,  few </a:t>
            </a:r>
            <a:r>
              <a:rPr lang="en-US" dirty="0" err="1" smtClean="0"/>
              <a:t>df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66432" y="4798442"/>
            <a:ext cx="2438400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Published 1900!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N~50,  few </a:t>
            </a:r>
            <a:r>
              <a:rPr lang="en-US" dirty="0" err="1" smtClean="0"/>
              <a:t>df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17340" y="3097799"/>
            <a:ext cx="3335871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 progress: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N~100+ , model convergence more likely </a:t>
            </a:r>
            <a:endParaRPr lang="en-US" dirty="0"/>
          </a:p>
        </p:txBody>
      </p:sp>
      <p:pic>
        <p:nvPicPr>
          <p:cNvPr id="10" name="Picture 9" descr="Forestservice-shield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7" y="1256246"/>
            <a:ext cx="2070100" cy="22974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keeler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8294" r="23944" b="938"/>
          <a:stretch/>
        </p:blipFill>
        <p:spPr>
          <a:xfrm>
            <a:off x="677329" y="4064000"/>
            <a:ext cx="1676400" cy="2455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4627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67568"/>
              </p:ext>
            </p:extLst>
          </p:nvPr>
        </p:nvGraphicFramePr>
        <p:xfrm>
          <a:off x="507998" y="287878"/>
          <a:ext cx="8128002" cy="62945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63940"/>
                <a:gridCol w="863940"/>
                <a:gridCol w="863940"/>
                <a:gridCol w="863940"/>
                <a:gridCol w="863940"/>
                <a:gridCol w="863940"/>
                <a:gridCol w="863940"/>
                <a:gridCol w="863940"/>
                <a:gridCol w="1216482"/>
              </a:tblGrid>
              <a:tr h="378269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mod3a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mod4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mod4a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mich4cent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mod5cent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0.238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0.86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0.16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0.851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 dirty="0">
                          <a:effectLst/>
                        </a:rPr>
                        <a:t>0.91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>
                          <a:effectLst/>
                        </a:rPr>
                        <a:t>0.89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 dirty="0">
                          <a:effectLst/>
                        </a:rPr>
                        <a:t>0.86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Flo_time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-2.57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-2.653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-2.32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-2.71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-2.39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-2.37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-12.52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-11.3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-0.052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-0.049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-0.046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-0.045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-1.76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-0.66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shade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-0.18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-1.2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fruiting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-0.23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-0.76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Silv1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Silv3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Silv4cent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 dirty="0">
                          <a:effectLst/>
                        </a:rPr>
                        <a:t>1.48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0.98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 dirty="0">
                          <a:effectLst/>
                        </a:rPr>
                        <a:t>0.26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flo_time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-3.17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-3.26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-10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62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av_fruit_time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0.08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fruiting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-3.69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height_cent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-0.51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Keeler2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Keeler3(cent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1.16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1.89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flo_time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-4.16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-21.5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-0.67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82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56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Part II: To what degree are these patterns stable, especially in a changing climate space?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13" name="Picture 12" descr="Chamber Prep Photos-1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82" y="1261541"/>
            <a:ext cx="3693583" cy="2462389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Chamber Prep Photos-16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5" y="4459108"/>
            <a:ext cx="3361267" cy="22408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hrubs_4_csee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" b="361"/>
          <a:stretch/>
        </p:blipFill>
        <p:spPr>
          <a:xfrm>
            <a:off x="148166" y="3773499"/>
            <a:ext cx="3697027" cy="3084501"/>
          </a:xfrm>
          <a:prstGeom prst="rect">
            <a:avLst/>
          </a:prstGeom>
          <a:ln>
            <a:noFill/>
          </a:ln>
        </p:spPr>
      </p:pic>
      <p:sp>
        <p:nvSpPr>
          <p:cNvPr id="18" name="Right Arrow 17"/>
          <p:cNvSpPr/>
          <p:nvPr/>
        </p:nvSpPr>
        <p:spPr>
          <a:xfrm>
            <a:off x="4030133" y="2015074"/>
            <a:ext cx="745067" cy="626533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4200793" y="5274740"/>
            <a:ext cx="745067" cy="626533"/>
          </a:xfrm>
          <a:prstGeom prst="rightArrow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186420">
            <a:off x="6493819" y="3824514"/>
            <a:ext cx="597489" cy="626533"/>
          </a:xfrm>
          <a:prstGeom prst="rightArrow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 descr="DSC00638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3336" b="13336"/>
          <a:stretch/>
        </p:blipFill>
        <p:spPr>
          <a:xfrm>
            <a:off x="148166" y="1205705"/>
            <a:ext cx="3606800" cy="245049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43395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0" y="982134"/>
            <a:ext cx="9144000" cy="1214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-16878" y="5384800"/>
            <a:ext cx="9144000" cy="1473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-16878" y="3626267"/>
            <a:ext cx="9144000" cy="1758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2048932"/>
            <a:ext cx="9144000" cy="167125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6228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Possible patterns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217350" y="1591733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ardrop 13"/>
          <p:cNvSpPr/>
          <p:nvPr/>
        </p:nvSpPr>
        <p:spPr>
          <a:xfrm>
            <a:off x="5746352" y="1405468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32-Point Star 14"/>
          <p:cNvSpPr/>
          <p:nvPr/>
        </p:nvSpPr>
        <p:spPr>
          <a:xfrm>
            <a:off x="2709350" y="1264919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469492" y="1670473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964311" y="2641582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ardrop 19"/>
          <p:cNvSpPr/>
          <p:nvPr/>
        </p:nvSpPr>
        <p:spPr>
          <a:xfrm>
            <a:off x="4493313" y="245531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32-Point Star 20"/>
          <p:cNvSpPr/>
          <p:nvPr/>
        </p:nvSpPr>
        <p:spPr>
          <a:xfrm>
            <a:off x="1456311" y="2314768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216453" y="272032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775189" y="3268103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ardrop 23"/>
          <p:cNvSpPr/>
          <p:nvPr/>
        </p:nvSpPr>
        <p:spPr>
          <a:xfrm>
            <a:off x="7304191" y="3081838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32-Point Star 24"/>
          <p:cNvSpPr/>
          <p:nvPr/>
        </p:nvSpPr>
        <p:spPr>
          <a:xfrm>
            <a:off x="4267189" y="2907423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027331" y="3346843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176679" y="4555048"/>
            <a:ext cx="92033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ardrop 34"/>
          <p:cNvSpPr/>
          <p:nvPr/>
        </p:nvSpPr>
        <p:spPr>
          <a:xfrm>
            <a:off x="5086011" y="4368783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32-Point Star 35"/>
          <p:cNvSpPr/>
          <p:nvPr/>
        </p:nvSpPr>
        <p:spPr>
          <a:xfrm>
            <a:off x="3725409" y="4228234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809151" y="4633788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217381" y="5847514"/>
            <a:ext cx="1761070" cy="17072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ardrop 39"/>
          <p:cNvSpPr/>
          <p:nvPr/>
        </p:nvSpPr>
        <p:spPr>
          <a:xfrm>
            <a:off x="2624713" y="5650520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32-Point Star 40"/>
          <p:cNvSpPr/>
          <p:nvPr/>
        </p:nvSpPr>
        <p:spPr>
          <a:xfrm>
            <a:off x="4679578" y="5520700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347853" y="5915525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12800" y="4114772"/>
            <a:ext cx="720859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ardrop 45"/>
          <p:cNvSpPr/>
          <p:nvPr/>
        </p:nvSpPr>
        <p:spPr>
          <a:xfrm>
            <a:off x="8010392" y="392850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32-Point Star 46"/>
          <p:cNvSpPr/>
          <p:nvPr/>
        </p:nvSpPr>
        <p:spPr>
          <a:xfrm>
            <a:off x="360740" y="3720190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7733532" y="419351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84903" y="1016152"/>
            <a:ext cx="23655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Null</a:t>
            </a:r>
            <a:endParaRPr lang="en-US" sz="5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808" y="5549353"/>
            <a:ext cx="15281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741" y="4166202"/>
            <a:ext cx="15071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1607" y="2351001"/>
            <a:ext cx="1478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5446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rubs_4_csee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" b="361"/>
          <a:stretch/>
        </p:blipFill>
        <p:spPr>
          <a:xfrm>
            <a:off x="812800" y="519618"/>
            <a:ext cx="7281334" cy="6074957"/>
          </a:xfrm>
          <a:prstGeom prst="rect">
            <a:avLst/>
          </a:prstGeom>
          <a:ln>
            <a:noFill/>
          </a:ln>
        </p:spPr>
      </p:pic>
      <p:sp>
        <p:nvSpPr>
          <p:cNvPr id="9" name="Oval 8"/>
          <p:cNvSpPr/>
          <p:nvPr/>
        </p:nvSpPr>
        <p:spPr>
          <a:xfrm>
            <a:off x="1766562" y="1001679"/>
            <a:ext cx="914387" cy="1083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12" y="1355263"/>
            <a:ext cx="914387" cy="1083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09743" y="1406062"/>
            <a:ext cx="12361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35634" y="2186417"/>
            <a:ext cx="914387" cy="108314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98572" y="2227696"/>
            <a:ext cx="1478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9321" y="1028755"/>
            <a:ext cx="17496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03060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854919"/>
              </p:ext>
            </p:extLst>
          </p:nvPr>
        </p:nvGraphicFramePr>
        <p:xfrm>
          <a:off x="745068" y="440266"/>
          <a:ext cx="7586131" cy="517143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083733"/>
                <a:gridCol w="1083733"/>
                <a:gridCol w="1083733"/>
                <a:gridCol w="1083733"/>
                <a:gridCol w="1083733"/>
                <a:gridCol w="1083733"/>
                <a:gridCol w="1083733"/>
              </a:tblGrid>
              <a:tr h="643467">
                <a:tc>
                  <a:txBody>
                    <a:bodyPr/>
                    <a:lstStyle/>
                    <a:p>
                      <a:r>
                        <a:rPr lang="en-US" dirty="0" smtClean="0"/>
                        <a:t>Sunday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October: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Tuesday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Sat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Cut (HF)</a:t>
                      </a:r>
                      <a:endParaRPr lang="en-US" dirty="0"/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Place (WH)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NOV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Alt Cut (HF)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Alt</a:t>
                      </a:r>
                      <a:r>
                        <a:rPr lang="en-US" baseline="0" dirty="0" smtClean="0"/>
                        <a:t> Place</a:t>
                      </a:r>
                    </a:p>
                    <a:p>
                      <a:r>
                        <a:rPr lang="en-US" baseline="0" dirty="0" smtClean="0"/>
                        <a:t>(WH)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033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Comments, Discussion</a:t>
            </a:r>
            <a:endParaRPr lang="en-US" dirty="0"/>
          </a:p>
        </p:txBody>
      </p:sp>
      <p:pic>
        <p:nvPicPr>
          <p:cNvPr id="4" name="Content Placeholder 3" descr="j018266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6" b="88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482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01609"/>
            <a:ext cx="8602133" cy="187958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Why</a:t>
            </a:r>
            <a:r>
              <a:rPr lang="en-US" b="0" dirty="0" smtClean="0"/>
              <a:t> </a:t>
            </a:r>
            <a:r>
              <a:rPr lang="en-US" b="0" dirty="0" smtClean="0"/>
              <a:t>do some species flower before </a:t>
            </a:r>
            <a:r>
              <a:rPr lang="en-US" b="0" dirty="0" err="1" smtClean="0"/>
              <a:t>leafout</a:t>
            </a:r>
            <a:r>
              <a:rPr lang="en-US" b="0" dirty="0" smtClean="0"/>
              <a:t>, while others </a:t>
            </a:r>
            <a:r>
              <a:rPr lang="en-US" b="0" dirty="0" err="1" smtClean="0"/>
              <a:t>leafout</a:t>
            </a:r>
            <a:r>
              <a:rPr lang="en-US" b="0" dirty="0" smtClean="0"/>
              <a:t> before flowering?</a:t>
            </a:r>
          </a:p>
          <a:p>
            <a:r>
              <a:rPr lang="en-US" dirty="0" smtClean="0"/>
              <a:t>To </a:t>
            </a:r>
            <a:r>
              <a:rPr lang="en-US" dirty="0" smtClean="0"/>
              <a:t>what degree </a:t>
            </a:r>
            <a:r>
              <a:rPr lang="en-US" b="0" dirty="0" smtClean="0"/>
              <a:t>are these patterns stable, especially in a changing climate space?</a:t>
            </a:r>
          </a:p>
          <a:p>
            <a:r>
              <a:rPr lang="en-US" b="0" dirty="0" smtClean="0"/>
              <a:t>If </a:t>
            </a:r>
            <a:r>
              <a:rPr lang="en-US" b="0" dirty="0" smtClean="0"/>
              <a:t>patterns are flexible, </a:t>
            </a:r>
            <a:r>
              <a:rPr lang="en-US" dirty="0" smtClean="0"/>
              <a:t>what are the implications</a:t>
            </a:r>
            <a:r>
              <a:rPr lang="en-US" b="0" dirty="0" smtClean="0"/>
              <a:t> for tree reproduction and demography?</a:t>
            </a:r>
            <a:endParaRPr lang="en-US" b="0" dirty="0"/>
          </a:p>
        </p:txBody>
      </p:sp>
      <p:pic>
        <p:nvPicPr>
          <p:cNvPr id="12" name="Picture 11" descr="DSC006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909" b="3326"/>
          <a:stretch/>
        </p:blipFill>
        <p:spPr>
          <a:xfrm>
            <a:off x="4666058" y="2107142"/>
            <a:ext cx="4359407" cy="441432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DSC0061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1" r="7712" b="11216"/>
          <a:stretch/>
        </p:blipFill>
        <p:spPr>
          <a:xfrm>
            <a:off x="135464" y="2157940"/>
            <a:ext cx="4402806" cy="440082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8050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pollination efficiency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947328" y="2997200"/>
            <a:ext cx="2302933" cy="22182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046132" y="1447800"/>
            <a:ext cx="3285067" cy="30988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95333" y="3615266"/>
            <a:ext cx="2573867" cy="1524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47328" y="4859867"/>
            <a:ext cx="2032000" cy="1524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32-Point Star 18"/>
          <p:cNvSpPr/>
          <p:nvPr/>
        </p:nvSpPr>
        <p:spPr>
          <a:xfrm rot="20231535">
            <a:off x="1600194" y="3776133"/>
            <a:ext cx="457205" cy="1236134"/>
          </a:xfrm>
          <a:prstGeom prst="star32">
            <a:avLst>
              <a:gd name="adj" fmla="val 4024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32-Point Star 20"/>
          <p:cNvSpPr/>
          <p:nvPr/>
        </p:nvSpPr>
        <p:spPr>
          <a:xfrm rot="20231535">
            <a:off x="4488907" y="2550508"/>
            <a:ext cx="457205" cy="1236134"/>
          </a:xfrm>
          <a:prstGeom prst="star32">
            <a:avLst>
              <a:gd name="adj" fmla="val 4024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/>
          <p:cNvSpPr/>
          <p:nvPr/>
        </p:nvSpPr>
        <p:spPr>
          <a:xfrm>
            <a:off x="5914512" y="1447800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ardrop 32"/>
          <p:cNvSpPr/>
          <p:nvPr/>
        </p:nvSpPr>
        <p:spPr>
          <a:xfrm rot="13354092">
            <a:off x="4282500" y="1668177"/>
            <a:ext cx="1280954" cy="1386740"/>
          </a:xfrm>
          <a:prstGeom prst="teardrop">
            <a:avLst>
              <a:gd name="adj" fmla="val 141324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Teardrop 33"/>
          <p:cNvSpPr/>
          <p:nvPr/>
        </p:nvSpPr>
        <p:spPr>
          <a:xfrm rot="11518739">
            <a:off x="5366882" y="2535162"/>
            <a:ext cx="1095262" cy="1074733"/>
          </a:xfrm>
          <a:prstGeom prst="teardrop">
            <a:avLst>
              <a:gd name="adj" fmla="val 176372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Teardrop 34"/>
          <p:cNvSpPr/>
          <p:nvPr/>
        </p:nvSpPr>
        <p:spPr>
          <a:xfrm>
            <a:off x="6928723" y="2433201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Teardrop 35"/>
          <p:cNvSpPr/>
          <p:nvPr/>
        </p:nvSpPr>
        <p:spPr>
          <a:xfrm rot="9686125">
            <a:off x="5774299" y="3746554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7200" y="1998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7867" y="2912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656666" y="1998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1866" y="2537965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82133" y="2506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2000" y="2997200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34533" y="2912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2000" y="3491722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286933" y="3522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28800" y="33697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333" y="4329922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72533" y="3711856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32-Point Star 52"/>
          <p:cNvSpPr/>
          <p:nvPr/>
        </p:nvSpPr>
        <p:spPr>
          <a:xfrm rot="20231535">
            <a:off x="1600197" y="3807955"/>
            <a:ext cx="457205" cy="1236134"/>
          </a:xfrm>
          <a:prstGeom prst="star32">
            <a:avLst>
              <a:gd name="adj" fmla="val 40240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34533" y="2658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317992" y="24034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927598" y="2245819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931444" y="2771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283199" y="3279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829845" y="2246934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694380" y="31782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09713" y="28606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876791" y="2771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707458" y="32162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6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107"/>
            <a:ext cx="8229600" cy="1143000"/>
          </a:xfrm>
        </p:spPr>
        <p:txBody>
          <a:bodyPr/>
          <a:lstStyle/>
          <a:p>
            <a:r>
              <a:rPr lang="en-US" dirty="0" smtClean="0"/>
              <a:t>Wind pollination efficiency II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417638"/>
            <a:ext cx="9144000" cy="269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866" y="4110039"/>
            <a:ext cx="9144000" cy="269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elay 9"/>
          <p:cNvSpPr/>
          <p:nvPr/>
        </p:nvSpPr>
        <p:spPr>
          <a:xfrm rot="16200000">
            <a:off x="3953937" y="347130"/>
            <a:ext cx="1913462" cy="5520267"/>
          </a:xfrm>
          <a:prstGeom prst="flowChartDela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elay 10"/>
          <p:cNvSpPr/>
          <p:nvPr/>
        </p:nvSpPr>
        <p:spPr>
          <a:xfrm rot="16200000">
            <a:off x="2793998" y="4555066"/>
            <a:ext cx="1473201" cy="3031068"/>
          </a:xfrm>
          <a:prstGeom prst="flowChartDela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249327" y="2068251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50534" y="1768206"/>
            <a:ext cx="16933" cy="2433640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810930" y="230531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369730" y="1983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96264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741331" y="19812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248394" y="19812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485464" y="2150532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04924" y="230531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015064" y="4809067"/>
            <a:ext cx="16933" cy="1998135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10930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877730" y="4591312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115730" y="5031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760127" y="48090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233330" y="48090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284127" y="1983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452527" y="51138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11997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741331" y="51138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163730" y="49276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485464" y="5031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315197" y="445584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857063" y="489373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573867" y="4591312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/>
          <p:cNvSpPr/>
          <p:nvPr/>
        </p:nvSpPr>
        <p:spPr>
          <a:xfrm>
            <a:off x="2963330" y="4826001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/>
          <p:cNvSpPr/>
          <p:nvPr/>
        </p:nvSpPr>
        <p:spPr>
          <a:xfrm>
            <a:off x="6316127" y="4608245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/>
          <p:cNvSpPr/>
          <p:nvPr/>
        </p:nvSpPr>
        <p:spPr>
          <a:xfrm>
            <a:off x="5960530" y="4455847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/>
          <p:cNvSpPr/>
          <p:nvPr/>
        </p:nvSpPr>
        <p:spPr>
          <a:xfrm>
            <a:off x="5249327" y="4657856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/>
          <p:cNvSpPr/>
          <p:nvPr/>
        </p:nvSpPr>
        <p:spPr>
          <a:xfrm>
            <a:off x="7111997" y="4063994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/>
          <p:cNvSpPr/>
          <p:nvPr/>
        </p:nvSpPr>
        <p:spPr>
          <a:xfrm>
            <a:off x="7653863" y="4386924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/>
          <p:cNvSpPr/>
          <p:nvPr/>
        </p:nvSpPr>
        <p:spPr>
          <a:xfrm>
            <a:off x="3691462" y="4522390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/>
          <p:cNvSpPr/>
          <p:nvPr/>
        </p:nvSpPr>
        <p:spPr>
          <a:xfrm>
            <a:off x="4030130" y="4201846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/>
          <p:cNvSpPr/>
          <p:nvPr/>
        </p:nvSpPr>
        <p:spPr>
          <a:xfrm>
            <a:off x="4588927" y="4575569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oud 50"/>
          <p:cNvSpPr/>
          <p:nvPr/>
        </p:nvSpPr>
        <p:spPr>
          <a:xfrm>
            <a:off x="2573867" y="4591312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loud 51"/>
          <p:cNvSpPr/>
          <p:nvPr/>
        </p:nvSpPr>
        <p:spPr>
          <a:xfrm>
            <a:off x="2963330" y="4809067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loud 52"/>
          <p:cNvSpPr/>
          <p:nvPr/>
        </p:nvSpPr>
        <p:spPr>
          <a:xfrm>
            <a:off x="3674530" y="4475160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/>
          <p:cNvSpPr/>
          <p:nvPr/>
        </p:nvSpPr>
        <p:spPr>
          <a:xfrm>
            <a:off x="4030130" y="4170359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loud 48"/>
          <p:cNvSpPr/>
          <p:nvPr/>
        </p:nvSpPr>
        <p:spPr>
          <a:xfrm>
            <a:off x="1947334" y="1417638"/>
            <a:ext cx="406400" cy="912021"/>
          </a:xfrm>
          <a:prstGeom prst="cloud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loud 49"/>
          <p:cNvSpPr/>
          <p:nvPr/>
        </p:nvSpPr>
        <p:spPr>
          <a:xfrm>
            <a:off x="1828797" y="4155806"/>
            <a:ext cx="406400" cy="912021"/>
          </a:xfrm>
          <a:prstGeom prst="cloud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7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6203546" y="2426538"/>
            <a:ext cx="203196" cy="198111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ardrop 16"/>
          <p:cNvSpPr/>
          <p:nvPr/>
        </p:nvSpPr>
        <p:spPr>
          <a:xfrm>
            <a:off x="6271278" y="194732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960552" y="221233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71"/>
            <a:ext cx="8229600" cy="1143000"/>
          </a:xfrm>
        </p:spPr>
        <p:txBody>
          <a:bodyPr/>
          <a:lstStyle/>
          <a:p>
            <a:r>
              <a:rPr lang="en-US" dirty="0" smtClean="0"/>
              <a:t>Insect visibility</a:t>
            </a:r>
            <a:endParaRPr lang="en-US" dirty="0"/>
          </a:p>
        </p:txBody>
      </p:sp>
      <p:pic>
        <p:nvPicPr>
          <p:cNvPr id="5" name="Picture 4" descr="bluemorphocolor_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0" t="19202" r="8479" b="24439"/>
          <a:stretch/>
        </p:blipFill>
        <p:spPr>
          <a:xfrm>
            <a:off x="4650749" y="4690533"/>
            <a:ext cx="2556934" cy="1913467"/>
          </a:xfrm>
          <a:prstGeom prst="rect">
            <a:avLst/>
          </a:prstGeom>
        </p:spPr>
      </p:pic>
      <p:sp>
        <p:nvSpPr>
          <p:cNvPr id="6" name="32-Point Star 5"/>
          <p:cNvSpPr/>
          <p:nvPr/>
        </p:nvSpPr>
        <p:spPr>
          <a:xfrm>
            <a:off x="1529964" y="1987954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32-Point Star 6"/>
          <p:cNvSpPr/>
          <p:nvPr/>
        </p:nvSpPr>
        <p:spPr>
          <a:xfrm>
            <a:off x="6214577" y="1920222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ardrop 7"/>
          <p:cNvSpPr/>
          <p:nvPr/>
        </p:nvSpPr>
        <p:spPr>
          <a:xfrm>
            <a:off x="6542203" y="230291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65343" y="256792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21866" y="2133600"/>
            <a:ext cx="2590800" cy="23198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0666" y="2387587"/>
            <a:ext cx="2590800" cy="23198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ardrop 13"/>
          <p:cNvSpPr/>
          <p:nvPr/>
        </p:nvSpPr>
        <p:spPr>
          <a:xfrm>
            <a:off x="6034216" y="1811863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757356" y="2076868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529964" y="2561987"/>
            <a:ext cx="203196" cy="198111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1964267" y="1744078"/>
            <a:ext cx="4013200" cy="2946455"/>
          </a:xfrm>
          <a:custGeom>
            <a:avLst/>
            <a:gdLst>
              <a:gd name="connsiteX0" fmla="*/ 4013200 w 4013200"/>
              <a:gd name="connsiteY0" fmla="*/ 2946455 h 2946455"/>
              <a:gd name="connsiteX1" fmla="*/ 3369733 w 4013200"/>
              <a:gd name="connsiteY1" fmla="*/ 1320855 h 2946455"/>
              <a:gd name="connsiteX2" fmla="*/ 1727200 w 4013200"/>
              <a:gd name="connsiteY2" fmla="*/ 1625655 h 2946455"/>
              <a:gd name="connsiteX3" fmla="*/ 2455333 w 4013200"/>
              <a:gd name="connsiteY3" fmla="*/ 2269122 h 2946455"/>
              <a:gd name="connsiteX4" fmla="*/ 2455333 w 4013200"/>
              <a:gd name="connsiteY4" fmla="*/ 270989 h 2946455"/>
              <a:gd name="connsiteX5" fmla="*/ 1303866 w 4013200"/>
              <a:gd name="connsiteY5" fmla="*/ 457255 h 2946455"/>
              <a:gd name="connsiteX6" fmla="*/ 1100666 w 4013200"/>
              <a:gd name="connsiteY6" fmla="*/ 55 h 2946455"/>
              <a:gd name="connsiteX7" fmla="*/ 0 w 4013200"/>
              <a:gd name="connsiteY7" fmla="*/ 423389 h 294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3200" h="2946455">
                <a:moveTo>
                  <a:pt x="4013200" y="2946455"/>
                </a:moveTo>
                <a:cubicBezTo>
                  <a:pt x="3881966" y="2243721"/>
                  <a:pt x="3750733" y="1540988"/>
                  <a:pt x="3369733" y="1320855"/>
                </a:cubicBezTo>
                <a:cubicBezTo>
                  <a:pt x="2988733" y="1100722"/>
                  <a:pt x="1879600" y="1467610"/>
                  <a:pt x="1727200" y="1625655"/>
                </a:cubicBezTo>
                <a:cubicBezTo>
                  <a:pt x="1574800" y="1783699"/>
                  <a:pt x="2333977" y="2494900"/>
                  <a:pt x="2455333" y="2269122"/>
                </a:cubicBezTo>
                <a:cubicBezTo>
                  <a:pt x="2576689" y="2043344"/>
                  <a:pt x="2647244" y="572967"/>
                  <a:pt x="2455333" y="270989"/>
                </a:cubicBezTo>
                <a:cubicBezTo>
                  <a:pt x="2263422" y="-30989"/>
                  <a:pt x="1529644" y="502411"/>
                  <a:pt x="1303866" y="457255"/>
                </a:cubicBezTo>
                <a:cubicBezTo>
                  <a:pt x="1078088" y="412099"/>
                  <a:pt x="1317977" y="5699"/>
                  <a:pt x="1100666" y="55"/>
                </a:cubicBezTo>
                <a:cubicBezTo>
                  <a:pt x="883355" y="-5589"/>
                  <a:pt x="0" y="423389"/>
                  <a:pt x="0" y="423389"/>
                </a:cubicBezTo>
              </a:path>
            </a:pathLst>
          </a:custGeom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 rot="9001882">
            <a:off x="1948225" y="907419"/>
            <a:ext cx="2471832" cy="4800820"/>
          </a:xfrm>
          <a:prstGeom prst="trapezoid">
            <a:avLst/>
          </a:prstGeom>
          <a:solidFill>
            <a:srgbClr val="008000">
              <a:alpha val="1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32" name="Trapezoid 31"/>
          <p:cNvSpPr/>
          <p:nvPr/>
        </p:nvSpPr>
        <p:spPr>
          <a:xfrm rot="9759456">
            <a:off x="3699144" y="233724"/>
            <a:ext cx="1934225" cy="4688697"/>
          </a:xfrm>
          <a:prstGeom prst="trapezoid">
            <a:avLst/>
          </a:prstGeom>
          <a:solidFill>
            <a:srgbClr val="E1E23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/>
          <p:cNvSpPr/>
          <p:nvPr/>
        </p:nvSpPr>
        <p:spPr>
          <a:xfrm rot="10568912">
            <a:off x="5064880" y="48788"/>
            <a:ext cx="2495285" cy="4636245"/>
          </a:xfrm>
          <a:prstGeom prst="trapezoid">
            <a:avLst/>
          </a:prstGeom>
          <a:solidFill>
            <a:srgbClr val="E1E23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8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2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982133" y="1930400"/>
            <a:ext cx="2751668" cy="3285067"/>
          </a:xfrm>
          <a:prstGeom prst="rightArrow">
            <a:avLst>
              <a:gd name="adj1" fmla="val 6546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1828780" y="3920066"/>
            <a:ext cx="5215467" cy="524933"/>
          </a:xfrm>
          <a:prstGeom prst="leftArrow">
            <a:avLst/>
          </a:prstGeom>
          <a:solidFill>
            <a:srgbClr val="E6B9B8">
              <a:alpha val="3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selection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2607708" y="3920066"/>
            <a:ext cx="5215467" cy="52493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1862646" y="2641602"/>
            <a:ext cx="5215467" cy="524933"/>
          </a:xfrm>
          <a:prstGeom prst="leftArrow">
            <a:avLst/>
          </a:prstGeom>
          <a:solidFill>
            <a:srgbClr val="77933C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/>
          <p:cNvSpPr/>
          <p:nvPr/>
        </p:nvSpPr>
        <p:spPr>
          <a:xfrm>
            <a:off x="3318910" y="2641600"/>
            <a:ext cx="5215467" cy="524933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3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022"/>
            <a:ext cx="1606650" cy="64022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Data:</a:t>
            </a:r>
          </a:p>
          <a:p>
            <a:endParaRPr lang="en-US" dirty="0" smtClean="0"/>
          </a:p>
        </p:txBody>
      </p:sp>
      <p:pic>
        <p:nvPicPr>
          <p:cNvPr id="4" name="Picture 3" descr="Michtre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2" r="32289"/>
          <a:stretch/>
        </p:blipFill>
        <p:spPr>
          <a:xfrm>
            <a:off x="543295" y="1283545"/>
            <a:ext cx="2040638" cy="3051389"/>
          </a:xfrm>
          <a:prstGeom prst="rect">
            <a:avLst/>
          </a:prstGeom>
        </p:spPr>
      </p:pic>
      <p:pic>
        <p:nvPicPr>
          <p:cNvPr id="5" name="Picture 4" descr="shrubs and vin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4" r="16352"/>
          <a:stretch/>
        </p:blipFill>
        <p:spPr>
          <a:xfrm>
            <a:off x="1331770" y="2069568"/>
            <a:ext cx="2060280" cy="3139476"/>
          </a:xfrm>
          <a:prstGeom prst="rect">
            <a:avLst/>
          </a:prstGeom>
        </p:spPr>
      </p:pic>
      <p:pic>
        <p:nvPicPr>
          <p:cNvPr id="6" name="Picture 14" descr="nature12872-f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13" y="1192795"/>
            <a:ext cx="3652488" cy="366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938604" y="4863464"/>
            <a:ext cx="28908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NL" dirty="0" err="1" smtClean="0"/>
              <a:t>From</a:t>
            </a:r>
            <a:r>
              <a:rPr lang="nl-NL" dirty="0" smtClean="0"/>
              <a:t>: AE </a:t>
            </a:r>
            <a:r>
              <a:rPr lang="en-US" dirty="0" err="1"/>
              <a:t>Zanne</a:t>
            </a:r>
            <a:r>
              <a:rPr lang="nl-NL" dirty="0"/>
              <a:t> </a:t>
            </a:r>
            <a:r>
              <a:rPr lang="en-GB" altLang="zh-CN" i="1" dirty="0">
                <a:ea typeface="宋体" charset="0"/>
                <a:cs typeface="宋体" charset="0"/>
              </a:rPr>
              <a:t>et al. Nature </a:t>
            </a:r>
            <a:r>
              <a:rPr lang="en-US" altLang="zh-CN" b="1" dirty="0">
                <a:ea typeface="宋体" charset="0"/>
                <a:cs typeface="宋体" charset="0"/>
              </a:rPr>
              <a:t>000</a:t>
            </a:r>
            <a:r>
              <a:rPr lang="en-GB" altLang="zh-CN" dirty="0">
                <a:ea typeface="宋体" charset="0"/>
                <a:cs typeface="宋体" charset="0"/>
              </a:rPr>
              <a:t>, 1-4 (2013) </a:t>
            </a:r>
            <a:r>
              <a:rPr lang="en-US" dirty="0"/>
              <a:t>doi:10.1038/</a:t>
            </a:r>
            <a:r>
              <a:rPr lang="en-US" dirty="0" smtClean="0"/>
              <a:t>nature12872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13783" y="608019"/>
            <a:ext cx="33773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Phylogenetic Tree: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51792" y="5772998"/>
            <a:ext cx="49211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Pr</a:t>
            </a:r>
            <a:r>
              <a:rPr lang="en-US" sz="3200" dirty="0" smtClean="0"/>
              <a:t>(</a:t>
            </a:r>
            <a:r>
              <a:rPr lang="en-US" sz="3200" dirty="0" err="1" smtClean="0"/>
              <a:t>Hyst</a:t>
            </a:r>
            <a:r>
              <a:rPr lang="en-US" sz="3200" dirty="0" smtClean="0"/>
              <a:t>(0,1))~</a:t>
            </a:r>
            <a:r>
              <a:rPr lang="en-US" sz="3200" dirty="0"/>
              <a:t>β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+β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r>
              <a:rPr lang="mr-IN" sz="3200" dirty="0" smtClean="0"/>
              <a:t>…</a:t>
            </a:r>
            <a:r>
              <a:rPr lang="en-US" sz="3200" dirty="0" smtClean="0"/>
              <a:t>+</a:t>
            </a:r>
            <a:r>
              <a:rPr lang="en-US" sz="3200" dirty="0" err="1" smtClean="0"/>
              <a:t>ε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59467" y="5768564"/>
            <a:ext cx="1606650" cy="64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Model</a:t>
            </a:r>
            <a:r>
              <a:rPr lang="en-US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993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nal_traits_tre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2348" r="9814" b="5282"/>
          <a:stretch/>
        </p:blipFill>
        <p:spPr>
          <a:xfrm>
            <a:off x="176397" y="194054"/>
            <a:ext cx="8967603" cy="6522818"/>
          </a:xfrm>
        </p:spPr>
      </p:pic>
    </p:spTree>
    <p:extLst>
      <p:ext uri="{BB962C8B-B14F-4D97-AF65-F5344CB8AC3E}">
        <p14:creationId xmlns:p14="http://schemas.microsoft.com/office/powerpoint/2010/main" val="300088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fit_effect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582159"/>
            <a:ext cx="4291990" cy="4726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3" descr="main effects_with_bo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2" b="-3341"/>
          <a:stretch/>
        </p:blipFill>
        <p:spPr>
          <a:xfrm>
            <a:off x="4418991" y="582159"/>
            <a:ext cx="4593392" cy="47264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461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428</Words>
  <Application>Microsoft Macintosh PowerPoint</Application>
  <PresentationFormat>On-screen Show (4:3)</PresentationFormat>
  <Paragraphs>173</Paragraphs>
  <Slides>16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Hysteranthy Hysteria Dan Buonaiuto, September 26, 2017</vt:lpstr>
      <vt:lpstr>PowerPoint Presentation</vt:lpstr>
      <vt:lpstr>Wind pollination efficiency</vt:lpstr>
      <vt:lpstr>Wind pollination efficiency II</vt:lpstr>
      <vt:lpstr>Insect visibility</vt:lpstr>
      <vt:lpstr>Differential selection</vt:lpstr>
      <vt:lpstr>PowerPoint Presentation</vt:lpstr>
      <vt:lpstr>PowerPoint Presentation</vt:lpstr>
      <vt:lpstr>PowerPoint Presentation</vt:lpstr>
      <vt:lpstr>Model validation, inference space</vt:lpstr>
      <vt:lpstr>PowerPoint Presentation</vt:lpstr>
      <vt:lpstr> Part II: To what degree are these patterns stable, especially in a changing climate space? </vt:lpstr>
      <vt:lpstr>Possible patterns</vt:lpstr>
      <vt:lpstr>PowerPoint Presentation</vt:lpstr>
      <vt:lpstr>PowerPoint Presentation</vt:lpstr>
      <vt:lpstr>Questions, Comments, Discussion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Hysteranthy</dc:title>
  <dc:creator>Daniel Buonaiuto</dc:creator>
  <cp:lastModifiedBy>Daniel Buonaiuto</cp:lastModifiedBy>
  <cp:revision>30</cp:revision>
  <dcterms:created xsi:type="dcterms:W3CDTF">2017-09-15T13:29:30Z</dcterms:created>
  <dcterms:modified xsi:type="dcterms:W3CDTF">2017-09-24T23:14:21Z</dcterms:modified>
</cp:coreProperties>
</file>